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customXml" Target="../customXml/item2.xml"/><Relationship Id="rId21" Type="http://schemas.openxmlformats.org/officeDocument/2006/relationships/slide" Target="slides/slide16.xml"/><Relationship Id="rId34" Type="http://schemas.openxmlformats.org/officeDocument/2006/relationships/font" Target="fonts/Lato-regular.fntdata"/><Relationship Id="rId25" Type="http://schemas.openxmlformats.org/officeDocument/2006/relationships/slide" Target="slides/slide20.xml"/><Relationship Id="rId7" Type="http://schemas.openxmlformats.org/officeDocument/2006/relationships/slide" Target="slides/slide2.xml"/><Relationship Id="rId33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customXml" Target="../customXml/item1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24" Type="http://schemas.openxmlformats.org/officeDocument/2006/relationships/slide" Target="slides/slide19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font" Target="fonts/Raleway-italic.fntdata"/><Relationship Id="rId37" Type="http://schemas.openxmlformats.org/officeDocument/2006/relationships/font" Target="fonts/Lato-boldItalic.fntdata"/><Relationship Id="rId40" Type="http://schemas.openxmlformats.org/officeDocument/2006/relationships/customXml" Target="../customXml/item3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font" Target="fonts/Lato-italic.fntdata"/><Relationship Id="rId31" Type="http://schemas.openxmlformats.org/officeDocument/2006/relationships/font" Target="fonts/Raleway-bold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font" Target="fonts/Raleway-regular.fntdata"/><Relationship Id="rId35" Type="http://schemas.openxmlformats.org/officeDocument/2006/relationships/font" Target="fonts/Lato-bold.fntdata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5f8bc649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5f8bc649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5dc2364e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5dc2364e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5dc2364e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5dc2364e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dc2364e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5dc2364e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5dc2364e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5dc2364e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5dc2364e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5dc2364e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5dc2364e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5dc2364e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1f822a46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1f822a46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5ccdf69f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5ccdf69f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5dc2364e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5dc2364e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ed3527f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ed3527f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5dc2364e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5dc2364e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5dc2364e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5dc2364e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5dc2364e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5dc2364e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5dc2364e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5dc2364e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5ccdf69f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5ccdf69f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5dc2364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5dc2364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5dc2364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5dc2364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5dc2364e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5dc2364e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5dc2364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5dc2364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5dc2364e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5dc2364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5dc2364e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5dc2364e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5dc2364e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5dc2364e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hyperlink" Target="https://docs.google.com/document/d/1ZAkkOCoimMDL4DWM5-H0F-B42ay3zVjXsydDKRQyLBQ/edit?usp=sharing" TargetMode="External"/><Relationship Id="rId6" Type="http://schemas.openxmlformats.org/officeDocument/2006/relationships/hyperlink" Target="https://docs.google.com/document/d/1nOOjU98GvcDGDzWHJNPcsGrjovvRVu1uS2dC1bve1iM/edit?usp=sharing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hyperlink" Target="https://docs.google.com/document/d/1ZAkkOCoimMDL4DWM5-H0F-B42ay3zVjXsydDKRQyLBQ/edit?usp=sharing" TargetMode="External"/><Relationship Id="rId6" Type="http://schemas.openxmlformats.org/officeDocument/2006/relationships/hyperlink" Target="https://docs.google.com/document/d/1nOOjU98GvcDGDzWHJNPcsGrjovvRVu1uS2dC1bve1iM/edit?usp=sharing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ZAkkOCoimMDL4DWM5-H0F-B42ay3zVjXsydDKRQyLBQ/edit?usp=sharing" TargetMode="External"/><Relationship Id="rId4" Type="http://schemas.openxmlformats.org/officeDocument/2006/relationships/hyperlink" Target="https://docs.google.com/document/d/1nOOjU98GvcDGDzWHJNPcsGrjovvRVu1uS2dC1bve1iM/edit?usp=shari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Y1Q7t_AlnyA_vr4OkwE6VE3-gWl6Ppqd/view?usp=sharing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Algoritmi </a:t>
            </a:r>
            <a:r>
              <a:rPr lang="ro"/>
              <a:t>Avansați</a:t>
            </a:r>
            <a:r>
              <a:rPr lang="ro"/>
              <a:t> 2021</a:t>
            </a:r>
            <a:br>
              <a:rPr lang="ro"/>
            </a:br>
            <a:r>
              <a:rPr lang="ro"/>
              <a:t>c-4</a:t>
            </a:r>
            <a:br>
              <a:rPr lang="ro"/>
            </a:br>
            <a:r>
              <a:rPr lang="ro" sz="3300"/>
              <a:t>Vertex Cover Problem, Linear Programming</a:t>
            </a:r>
            <a:endParaRPr sz="33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5499600" y="2591525"/>
            <a:ext cx="359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1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1175" y="3549150"/>
            <a:ext cx="1613976" cy="16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729450" y="2078875"/>
            <a:ext cx="47703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Deși pare o abordare cel puțin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ciudată, algoritmul alăturat este un algoritm 2-aproximativ pentru vertex cover problem!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5499600" y="2591525"/>
            <a:ext cx="359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Deși pare o abordare cel puțin ciudată, algoritmul alăturat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arenR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generează o acoperire validă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arenR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este un algoritm 2-aproximativ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5499600" y="2591525"/>
            <a:ext cx="359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Lema 1. Fie G=(V,E) un graf neorientat și OPT cardinalul unei acoperiri de grad minim a lui G. Fie </a:t>
            </a: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E’⊂E o mulțime de muchii nod disjuncte.</a:t>
            </a:r>
            <a:b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Atunci avem că OPT≥|E’|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Demonstratie:</a:t>
            </a:r>
            <a:b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ro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23 </a:t>
            </a: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1" lang="ro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Seria 24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5499600" y="2591525"/>
            <a:ext cx="3590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Teorema 2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. Algoritmul alăturat este un algoritm 2 aproximativ pentru VCP.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Demonstratie:</a:t>
            </a:r>
            <a:b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ro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23 </a:t>
            </a: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1" lang="ro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Seria 24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Complicam </a:t>
            </a:r>
            <a:r>
              <a:rPr lang="ro"/>
              <a:t>Problema</a:t>
            </a:r>
            <a:r>
              <a:rPr lang="ro"/>
              <a:t>!</a:t>
            </a:r>
            <a:br>
              <a:rPr lang="ro"/>
            </a:br>
            <a:r>
              <a:rPr lang="ro"/>
              <a:t>Weighted Vertex Problem.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un graf G=(V,E) - un graf simplu, si f:V➝R</a:t>
            </a:r>
            <a:r>
              <a:rPr b="1" baseline="-25000" lang="ro"/>
              <a:t>+</a:t>
            </a:r>
            <a:r>
              <a:rPr b="1" lang="ro"/>
              <a:t> care </a:t>
            </a:r>
            <a:r>
              <a:rPr b="1" lang="ro"/>
              <a:t>asociază</a:t>
            </a:r>
            <a:r>
              <a:rPr b="1" lang="ro"/>
              <a:t> fiecărui vârf, un cost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Trebuie să găsim o acoperire de </a:t>
            </a:r>
            <a:r>
              <a:rPr b="1" lang="ro"/>
              <a:t>varfuri</a:t>
            </a:r>
            <a:r>
              <a:rPr b="1" lang="ro"/>
              <a:t> S astfel încât să minimizăm:</a:t>
            </a:r>
            <a:br>
              <a:rPr b="1" lang="ro"/>
            </a:br>
            <a:br>
              <a:rPr b="1" lang="ro"/>
            </a:br>
            <a:r>
              <a:rPr b="1" lang="ro"/>
              <a:t>Este dificil să găsim un algoritm aproximativ pt aceasta  problemă prin metodele ”tradiționale”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Tb sa gasim o abordare noua!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4">
            <a:alphaModFix/>
          </a:blip>
          <a:srcRect b="33271" l="0" r="7235" t="0"/>
          <a:stretch/>
        </p:blipFill>
        <p:spPr>
          <a:xfrm>
            <a:off x="7111575" y="464900"/>
            <a:ext cx="2032423" cy="1949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under&gt;&lt;mrow&gt;&lt;mo&gt;&amp;#x2211;&lt;/mo&gt;&lt;mi&gt;f&lt;/mi&gt;&lt;mfenced&gt;&lt;mi&gt;v&lt;/mi&gt;&lt;/mfenced&gt;&lt;/mrow&gt;&lt;mrow&gt;&lt;mi&gt;v&lt;/mi&gt;&lt;mo&gt;&amp;#x2208;&lt;/mo&gt;&lt;mi&gt;S&lt;/mi&gt;&lt;/mrow&gt;&lt;/munder&gt;&lt;/math&gt;" id="246" name="Google Shape;246;p29" title="stack sum f open parentheses v close parentheses with v element of S below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050" y="2492275"/>
            <a:ext cx="630700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o funcție de ”cost” cu </a:t>
            </a:r>
            <a:r>
              <a:rPr i="1" lang="ro" sz="1900"/>
              <a:t>d</a:t>
            </a:r>
            <a:r>
              <a:rPr lang="ro" sz="1900"/>
              <a:t> variabile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un set de </a:t>
            </a:r>
            <a:r>
              <a:rPr i="1" lang="ro" sz="1900"/>
              <a:t>n</a:t>
            </a:r>
            <a:r>
              <a:rPr lang="ro" sz="1900"/>
              <a:t> constrângeri liniare peste variabilele 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 sz="1900"/>
              <a:t>Scopul este asignarea de valori pentru variabilele de tip x</a:t>
            </a:r>
            <a:r>
              <a:rPr baseline="-25000" lang="ro" sz="1900"/>
              <a:t>i</a:t>
            </a:r>
            <a:r>
              <a:rPr lang="ro" sz="1900"/>
              <a:t> astfel încât să minimizăm (sau, după caz, să maximizăm) funcția de cost, respectand totodata toate cele </a:t>
            </a:r>
            <a:r>
              <a:rPr i="1" lang="ro" sz="1900"/>
              <a:t>n </a:t>
            </a:r>
            <a:r>
              <a:rPr lang="ro" sz="1900"/>
              <a:t>constrangeri</a:t>
            </a:r>
            <a:endParaRPr sz="1900"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1</a:t>
            </a:r>
            <a:endParaRPr baseline="-25000"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2</a:t>
            </a:r>
            <a:endParaRPr baseline="-25000"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n</a:t>
            </a:r>
            <a:endParaRPr baseline="-25000" sz="1900"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/>
              <a:t>O </a:t>
            </a:r>
            <a:r>
              <a:rPr lang="ro" sz="1900"/>
              <a:t>constrângere</a:t>
            </a:r>
            <a:r>
              <a:rPr lang="ro" sz="1900"/>
              <a:t> poate conține adunări de variabile,</a:t>
            </a:r>
            <a:endParaRPr sz="1900"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poate folosi inegalități de orice tip (&lt;,&gt;,&gt;=,&lt;=,=)</a:t>
            </a:r>
            <a:br>
              <a:rPr lang="ro" sz="1900"/>
            </a:br>
            <a:br>
              <a:rPr lang="ro" sz="1900"/>
            </a:br>
            <a:r>
              <a:rPr lang="ro" sz="1900"/>
              <a:t>O </a:t>
            </a:r>
            <a:r>
              <a:rPr lang="ro" sz="1900"/>
              <a:t>constrângere</a:t>
            </a:r>
            <a:r>
              <a:rPr lang="ro" sz="1900"/>
              <a:t> nu poate fi opțională! Toate constrângerile sunt ”binding”</a:t>
            </a:r>
            <a:endParaRPr sz="1900"/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ro" sz="1900"/>
              <a:t>În constrangeri nu pot apărea elemente de forma ”x</a:t>
            </a:r>
            <a:r>
              <a:rPr baseline="-25000" lang="ro" sz="1900"/>
              <a:t>i</a:t>
            </a:r>
            <a:r>
              <a:rPr lang="ro" sz="1900"/>
              <a:t>*x</a:t>
            </a:r>
            <a:r>
              <a:rPr baseline="-25000" lang="ro" sz="1900"/>
              <a:t>j</a:t>
            </a:r>
            <a:r>
              <a:rPr lang="ro" sz="1900"/>
              <a:t>” sau ”x</a:t>
            </a:r>
            <a:r>
              <a:rPr baseline="30000" lang="ro" sz="1900"/>
              <a:t>2</a:t>
            </a:r>
            <a:r>
              <a:rPr lang="ro" sz="1900"/>
              <a:t>” - trebuie sa fie liniare!</a:t>
            </a:r>
            <a:endParaRPr sz="1900"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5835900" y="2789350"/>
            <a:ext cx="32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i="1" lang="ro"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i="1" lang="ro"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lang="ro">
                <a:latin typeface="Lato"/>
                <a:ea typeface="Lato"/>
                <a:cs typeface="Lato"/>
                <a:sym typeface="Lato"/>
              </a:rPr>
            </a:br>
            <a:br>
              <a:rPr lang="ro">
                <a:latin typeface="Lato"/>
                <a:ea typeface="Lato"/>
                <a:cs typeface="Lato"/>
                <a:sym typeface="Lato"/>
              </a:rPr>
            </a:br>
            <a:br>
              <a:rPr lang="ro">
                <a:latin typeface="Lato"/>
                <a:ea typeface="Lato"/>
                <a:cs typeface="Lato"/>
                <a:sym typeface="Lato"/>
              </a:rPr>
            </a:br>
            <a:r>
              <a:rPr b="1" lang="ro"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lang="ro">
                <a:latin typeface="Lato"/>
                <a:ea typeface="Lato"/>
                <a:cs typeface="Lato"/>
                <a:sym typeface="Lato"/>
              </a:rPr>
            </a:br>
            <a:r>
              <a:rPr lang="ro"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lang="ro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lang="ro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lang="ro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Revenim la WVCP (slide 16)</a:t>
            </a:r>
            <a:endParaRPr/>
          </a:p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/>
              <a:t>Putem formula această problemă ca o problemă de programare liniară:</a:t>
            </a:r>
            <a:endParaRPr sz="1900"/>
          </a:p>
          <a:p>
            <a:pPr indent="45720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 </a:t>
            </a:r>
            <a:r>
              <a:rPr b="1" lang="ro"/>
              <a:t>&amp; </a:t>
            </a:r>
            <a:r>
              <a:rPr b="1"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i="1" lang="ro"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lang="ro">
                <a:latin typeface="Lato"/>
                <a:ea typeface="Lato"/>
                <a:cs typeface="Lato"/>
                <a:sym typeface="Lato"/>
              </a:rPr>
            </a:br>
            <a:br>
              <a:rPr lang="ro">
                <a:latin typeface="Lato"/>
                <a:ea typeface="Lato"/>
                <a:cs typeface="Lato"/>
                <a:sym typeface="Lato"/>
              </a:rPr>
            </a:br>
            <a:br>
              <a:rPr lang="ro">
                <a:latin typeface="Lato"/>
                <a:ea typeface="Lato"/>
                <a:cs typeface="Lato"/>
                <a:sym typeface="Lato"/>
              </a:rPr>
            </a:br>
            <a:r>
              <a:rPr b="1" lang="ro"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lang="ro">
                <a:latin typeface="Lato"/>
                <a:ea typeface="Lato"/>
                <a:cs typeface="Lato"/>
                <a:sym typeface="Lato"/>
              </a:rPr>
            </a:br>
            <a:r>
              <a:rPr lang="ro"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lang="ro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lang="ro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lang="ro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Further reading:</a:t>
            </a:r>
            <a:endParaRPr/>
          </a:p>
        </p:txBody>
      </p:sp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Suport de curs saptamanile 4-5 (engl)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4">
            <a:alphaModFix/>
          </a:blip>
          <a:srcRect b="35615" l="10602" r="29363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Evident, putem instala acest program pentru a monitoriza </a:t>
            </a:r>
            <a:r>
              <a:rPr b="1" lang="ro"/>
              <a:t>întreaga</a:t>
            </a:r>
            <a:r>
              <a:rPr b="1" lang="ro"/>
              <a:t> </a:t>
            </a:r>
            <a:r>
              <a:rPr b="1" lang="ro"/>
              <a:t>rețea, dar dorim să minimizam intervenția. Deci se pune problema găsirii unei submulțimi de calculatoare  de cardinal minim care să poată monitoriza întreaga rețea.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Numim ”acoperire” o submulțime S⊂V cu proprietatea ca pentru orice (x,y) ∊ E avem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2078875"/>
            <a:ext cx="76887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Numim ”acoperire” o submulțime S⊂V cu oriorietatea ca pentru orice (x,y) ∊ E avem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Această problemă este </a:t>
            </a:r>
            <a:r>
              <a:rPr b="1" lang="ro" u="sng"/>
              <a:t>NP-hard</a:t>
            </a:r>
            <a:r>
              <a:rPr b="1" lang="ro"/>
              <a:t>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</a:t>
            </a:r>
            <a:r>
              <a:rPr b="1" lang="ro"/>
              <a:t>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lang="ro">
                <a:latin typeface="Lato"/>
                <a:ea typeface="Lato"/>
                <a:cs typeface="Lato"/>
                <a:sym typeface="Lato"/>
              </a:rPr>
            </a:br>
            <a:r>
              <a:rPr lang="ro">
                <a:latin typeface="Lato"/>
                <a:ea typeface="Lato"/>
                <a:cs typeface="Lato"/>
                <a:sym typeface="Lato"/>
              </a:rPr>
              <a:t>DA/NU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Q1 Mulțimea de noduri S este o acoperire pentru graful G?</a:t>
            </a:r>
            <a:br>
              <a:rPr lang="ro">
                <a:latin typeface="Lato"/>
                <a:ea typeface="Lato"/>
                <a:cs typeface="Lato"/>
                <a:sym typeface="Lato"/>
              </a:rPr>
            </a:br>
            <a:r>
              <a:rPr b="1" lang="r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12914" l="5705" r="5278" t="12089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5499600" y="2591525"/>
            <a:ext cx="359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Este un algoritm care generează mereu soluția optimă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Este un algoritm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3-aproximativ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pentru VCP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4DE3FAB73AB40B4B2B0AA96790A3F" ma:contentTypeVersion="2" ma:contentTypeDescription="Create a new document." ma:contentTypeScope="" ma:versionID="b230d9bf2ab16a5d28d2024d6c79cc47">
  <xsd:schema xmlns:xsd="http://www.w3.org/2001/XMLSchema" xmlns:xs="http://www.w3.org/2001/XMLSchema" xmlns:p="http://schemas.microsoft.com/office/2006/metadata/properties" xmlns:ns2="51ae51c3-60d2-4282-9f7b-8fa824807686" targetNamespace="http://schemas.microsoft.com/office/2006/metadata/properties" ma:root="true" ma:fieldsID="a5151cfd9d0a4bfba61d5c934698e635" ns2:_="">
    <xsd:import namespace="51ae51c3-60d2-4282-9f7b-8fa8248076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51c3-60d2-4282-9f7b-8fa8248076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F93E61-DE4B-4372-AE20-B43C4D1B9ED9}"/>
</file>

<file path=customXml/itemProps2.xml><?xml version="1.0" encoding="utf-8"?>
<ds:datastoreItem xmlns:ds="http://schemas.openxmlformats.org/officeDocument/2006/customXml" ds:itemID="{CA5AEEC8-CBE3-45EB-846B-906B714FBA02}"/>
</file>

<file path=customXml/itemProps3.xml><?xml version="1.0" encoding="utf-8"?>
<ds:datastoreItem xmlns:ds="http://schemas.openxmlformats.org/officeDocument/2006/customXml" ds:itemID="{7C85C4EC-A0B5-4BBF-91D0-BA8577C0FC03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0x01010048A4DE3FAB73AB40B4B2B0AA96790A3F</vt:lpwstr>
  </property>
</Properties>
</file>